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73" r:id="rId3"/>
    <p:sldId id="275" r:id="rId4"/>
    <p:sldId id="276" r:id="rId5"/>
    <p:sldId id="281" r:id="rId6"/>
    <p:sldId id="277" r:id="rId7"/>
    <p:sldId id="279" r:id="rId8"/>
    <p:sldId id="280" r:id="rId9"/>
    <p:sldId id="278" r:id="rId10"/>
    <p:sldId id="262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/>
    <p:restoredTop sz="94748"/>
  </p:normalViewPr>
  <p:slideViewPr>
    <p:cSldViewPr snapToGrid="0" showGuides="1">
      <p:cViewPr varScale="1">
        <p:scale>
          <a:sx n="152" d="100"/>
          <a:sy n="152" d="100"/>
        </p:scale>
        <p:origin x="888" y="184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67481-040E-A5D6-C638-64D2A7FCE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9DB0624-5941-089E-B608-DC10AD79E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88670" y="1827000"/>
            <a:ext cx="7566660" cy="14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8" y="2263137"/>
            <a:ext cx="2527858" cy="6494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DEE2EF8-07F1-DBB2-3094-4B193767AB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57202" y="2099984"/>
            <a:ext cx="4956769" cy="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7F5A-4530-787B-4193-68A7AA268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41099" y="193903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09F43E-D749-FDC2-0A35-5224479925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2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96513F-AA3D-0DA1-2E2A-C0E48444E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347942" y="4788962"/>
            <a:ext cx="155448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84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l.github.io/scikit-learn-intelex/latest/algorithms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intel.com/docs/guides/get_started.html#cloud-credits-and-coup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rgonne-lcf/ALCF_Hands_on_HPC_Worksho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29" y="923382"/>
            <a:ext cx="6769464" cy="2057400"/>
          </a:xfrm>
        </p:spPr>
        <p:txBody>
          <a:bodyPr/>
          <a:lstStyle/>
          <a:p>
            <a:r>
              <a:rPr lang="en-US" sz="2800" b="1" dirty="0" err="1"/>
              <a:t>SciKit</a:t>
            </a:r>
            <a:r>
              <a:rPr lang="en-US" sz="2800" dirty="0"/>
              <a:t>-</a:t>
            </a:r>
            <a:r>
              <a:rPr lang="en-US" sz="2800" b="1" dirty="0"/>
              <a:t>Learn with </a:t>
            </a:r>
            <a:r>
              <a:rPr lang="en-US" sz="2800" b="1" dirty="0" err="1"/>
              <a:t>Dask</a:t>
            </a:r>
            <a:r>
              <a:rPr lang="en-US" sz="28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E6B250-A288-0132-5CC6-85AFB8956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Nwamaka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Okafor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415896-6F7A-888C-2DEC-6A3C70CB75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533777"/>
            <a:ext cx="3932493" cy="685800"/>
          </a:xfrm>
        </p:spPr>
        <p:txBody>
          <a:bodyPr/>
          <a:lstStyle/>
          <a:p>
            <a:r>
              <a:rPr lang="en-US" dirty="0"/>
              <a:t>Postdoctoral Appointee,</a:t>
            </a:r>
          </a:p>
          <a:p>
            <a:r>
              <a:rPr lang="en-US" dirty="0"/>
              <a:t>Argonne Leadership Computing Facility (ALCF)</a:t>
            </a: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029A1E-D357-6470-8AFA-CC47344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7F4634-0182-7F08-D327-5F3037C5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7E2886-7BA3-8252-8EFA-CA8A426C6B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01869"/>
            <a:ext cx="7315200" cy="20578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Current state of GPU utilization in Scikit-learn</a:t>
            </a:r>
          </a:p>
          <a:p>
            <a:r>
              <a:rPr lang="en-US" dirty="0"/>
              <a:t>How to enable GPU support in Scikit-learn</a:t>
            </a:r>
          </a:p>
          <a:p>
            <a:pPr marL="0" indent="0">
              <a:buNone/>
            </a:pPr>
            <a:r>
              <a:rPr lang="en-US" dirty="0"/>
              <a:t>	Intel Extension for Scikit-learn</a:t>
            </a:r>
          </a:p>
          <a:p>
            <a:r>
              <a:rPr lang="en-US" dirty="0"/>
              <a:t>Nvidia RAPIDS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F118-A01D-17FA-2EEB-476E4C7E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5B5B52-E61A-C7DF-2EFC-92BA21F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3FEDEE-BB9F-2D64-D984-CBCA64253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D9D873-0E8D-3086-4284-2DB13F8FA1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" y="1212850"/>
            <a:ext cx="8229600" cy="3273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Designed to provide simple and efficient tools for data mining and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Built on top of NumPy, SciPy, and Matplotlib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Emphasizes ease of use, performance, and interoperability with other libraries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A7CF-DF24-BAAF-8884-20BA0EF9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8D5296-6068-C78D-5A5B-ABA1FF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BA4FD5-6975-6518-FA85-4CD4E4D5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Current state of GPU Utilization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417745-291F-09BD-C8B5-94415494A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Scikit-learn does not natively support running on GPUs</a:t>
            </a:r>
          </a:p>
          <a:p>
            <a:r>
              <a:rPr lang="en-US" b="1" dirty="0"/>
              <a:t>Algorithmic Constraints: </a:t>
            </a:r>
            <a:r>
              <a:rPr lang="en-US" dirty="0"/>
              <a:t>Many of the algorithms in scikit-learn are designed and optimized for CPU-based computation. Adapting these algorithms to leverage GPU would require significant changes and may not always lead to performance boost.</a:t>
            </a:r>
          </a:p>
          <a:p>
            <a:r>
              <a:rPr lang="en-US" b="1" dirty="0"/>
              <a:t>Software Dependencies: </a:t>
            </a:r>
            <a:r>
              <a:rPr lang="en-US" dirty="0"/>
              <a:t>Introducing GPU support would require additional software dependencies and hardware-specific configurations, complicating the installation and maintenance process for users and developers. </a:t>
            </a:r>
          </a:p>
          <a:p>
            <a:r>
              <a:rPr lang="en-US" b="1" dirty="0"/>
              <a:t>Design Constraints: </a:t>
            </a:r>
            <a:r>
              <a:rPr lang="en-US" dirty="0"/>
              <a:t>Scikit-learn</a:t>
            </a:r>
            <a:r>
              <a:rPr lang="en-US" b="1" dirty="0"/>
              <a:t> </a:t>
            </a:r>
            <a:r>
              <a:rPr lang="en-US" dirty="0"/>
              <a:t>focuses on providing a unified API for basic machine learning tasks. Adding GPU support would require a redesign of the package.</a:t>
            </a:r>
          </a:p>
        </p:txBody>
      </p:sp>
    </p:spTree>
    <p:extLst>
      <p:ext uri="{BB962C8B-B14F-4D97-AF65-F5344CB8AC3E}">
        <p14:creationId xmlns:p14="http://schemas.microsoft.com/office/powerpoint/2010/main" val="34057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6BB7-3170-615F-3825-72379017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F8BF70-88E6-B015-AA6B-597177DC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0D7C0E-3FFB-9EA2-FEDC-EC1D5D2C5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Recent Developments and Partial GPU Support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9F98033-1905-A586-4735-4E0165FBA2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have been some efforts towards enabling partial GPU support in scikit-learn</a:t>
            </a:r>
          </a:p>
          <a:p>
            <a:pPr marL="0" indent="0">
              <a:buNone/>
            </a:pPr>
            <a:r>
              <a:rPr lang="en-US" b="1" dirty="0"/>
              <a:t>Array API Support:</a:t>
            </a:r>
            <a:r>
              <a:rPr lang="en-US" dirty="0"/>
              <a:t> Scikit-learn has introduced partial GPU support via the Array API, enabling certain estimators to run on GPUs if the input data is provided as a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CuPy</a:t>
            </a:r>
            <a:r>
              <a:rPr lang="en-US" dirty="0"/>
              <a:t> array.</a:t>
            </a:r>
          </a:p>
          <a:p>
            <a:pPr marL="0" indent="0">
              <a:buNone/>
            </a:pPr>
            <a:r>
              <a:rPr lang="en-US" b="1" dirty="0"/>
              <a:t>Intel Extension for Scikit-learn: </a:t>
            </a:r>
            <a:r>
              <a:rPr lang="en-US" dirty="0"/>
              <a:t>Intel has developed an extension for scikit-learn that accelerates computations on Intel CPUs and GPUs. This extension patches scikit-learn estimators, improving performance without changing the existing API.</a:t>
            </a:r>
          </a:p>
        </p:txBody>
      </p:sp>
    </p:spTree>
    <p:extLst>
      <p:ext uri="{BB962C8B-B14F-4D97-AF65-F5344CB8AC3E}">
        <p14:creationId xmlns:p14="http://schemas.microsoft.com/office/powerpoint/2010/main" val="308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6902-CA7D-8F66-212E-AEF34CEE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5207B4-0F1F-2C5C-EF63-FDBFD90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138CA2-C5B6-5C4F-52B5-7B13B8AD0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467C44-C1F0-C636-4AA4-D989DB3203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 Extension for Scikit-learn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Provides better performance without relying on a different library, so you 	don’t need to change your code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Support for Intel’s </a:t>
            </a:r>
            <a:r>
              <a:rPr lang="en-US" dirty="0" err="1"/>
              <a:t>oneAPI</a:t>
            </a:r>
            <a:r>
              <a:rPr lang="en-US" dirty="0"/>
              <a:t> concepts, your code can easily run on different devices like CPU and GPU</a:t>
            </a:r>
          </a:p>
          <a:p>
            <a:pPr>
              <a:buFont typeface="Wingdings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 Enable from command line: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python -m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my_application.py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</a:rPr>
              <a:t> I</a:t>
            </a:r>
            <a:r>
              <a:rPr lang="en-US" b="0" i="0" dirty="0">
                <a:effectLst/>
                <a:latin typeface="Arial" panose="020B0604020202020204" pitchFamily="34" charset="0"/>
              </a:rPr>
              <a:t>nside script: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from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import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BB3D-DB80-74F6-21F8-2B099D2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0C474C-8D0C-A55C-159A-6AA1C45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8A08AA-C033-B3E0-0408-F6C007EE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B3A11-03D9-E8D3-642B-639E2B1833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3365"/>
            <a:ext cx="8229600" cy="3431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Algorithms supported on GPU include: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Clustering 			</a:t>
            </a:r>
          </a:p>
          <a:p>
            <a:r>
              <a:rPr lang="en-US" sz="1600" dirty="0"/>
              <a:t>DBSCAN                             </a:t>
            </a:r>
          </a:p>
          <a:p>
            <a:r>
              <a:rPr lang="en-US" sz="1600" dirty="0"/>
              <a:t>K-Means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A14F-7BA7-8C52-8235-8B36DA5637B5}"/>
              </a:ext>
            </a:extLst>
          </p:cNvPr>
          <p:cNvSpPr txBox="1"/>
          <p:nvPr/>
        </p:nvSpPr>
        <p:spPr>
          <a:xfrm>
            <a:off x="3205844" y="2460775"/>
            <a:ext cx="3502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SVC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81050-6171-572C-87E4-AD120595E9F7}"/>
              </a:ext>
            </a:extLst>
          </p:cNvPr>
          <p:cNvSpPr txBox="1"/>
          <p:nvPr/>
        </p:nvSpPr>
        <p:spPr>
          <a:xfrm>
            <a:off x="6128660" y="2460775"/>
            <a:ext cx="293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F028B-9076-EBB9-A0F9-E76B5713138D}"/>
              </a:ext>
            </a:extLst>
          </p:cNvPr>
          <p:cNvSpPr txBox="1"/>
          <p:nvPr/>
        </p:nvSpPr>
        <p:spPr>
          <a:xfrm>
            <a:off x="391884" y="3812798"/>
            <a:ext cx="7535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  <a:p>
            <a:r>
              <a:rPr lang="en-US" sz="1200" dirty="0"/>
              <a:t>See list of supported algorithms on CPU: </a:t>
            </a:r>
            <a:r>
              <a:rPr lang="en-US" sz="1200" dirty="0">
                <a:hlinkClick r:id="rId2"/>
              </a:rPr>
              <a:t>https://intel.github.io/scikit-learn-intelex/latest/algorithms.html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34FA-F5A6-C697-6C0F-60E84AF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9614676-01C6-AFC5-4538-B6C31BD8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8A854-2EB8-87D2-3862-AA84C2FE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1529AD-F50B-A775-DFDE-A210539A9D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772" y="1374033"/>
            <a:ext cx="8741228" cy="3431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Intel Developer Cloud Access</a:t>
            </a:r>
          </a:p>
          <a:p>
            <a:pPr marL="342900" indent="-342900">
              <a:buAutoNum type="arabicPeriod"/>
            </a:pPr>
            <a:r>
              <a:rPr lang="en-US" dirty="0"/>
              <a:t>Redeem coupon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https://console.cloud.intel.com/docs/guides/get_started.html - cloud-credits-and-coupons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Coupon code: TLSL-ND74-KZ2S</a:t>
            </a:r>
          </a:p>
          <a:p>
            <a:pPr marL="0" indent="0">
              <a:buNone/>
            </a:pPr>
            <a:r>
              <a:rPr lang="en-US" sz="1600" dirty="0"/>
              <a:t>2. Connect and Launch </a:t>
            </a:r>
            <a:r>
              <a:rPr lang="en-US" sz="1600" dirty="0" err="1"/>
              <a:t>Jupyter</a:t>
            </a:r>
            <a:r>
              <a:rPr lang="en-US" sz="1600" dirty="0"/>
              <a:t> Lab</a:t>
            </a:r>
          </a:p>
          <a:p>
            <a:pPr marL="0" indent="0">
              <a:buNone/>
            </a:pPr>
            <a:r>
              <a:rPr lang="en-US" sz="1600" dirty="0"/>
              <a:t>3. Open Terminal in </a:t>
            </a:r>
            <a:r>
              <a:rPr lang="en-US" sz="1600" dirty="0" err="1"/>
              <a:t>Jupyter</a:t>
            </a:r>
            <a:r>
              <a:rPr lang="en-US" sz="1600" dirty="0"/>
              <a:t> Lab and git clone the training repo</a:t>
            </a:r>
          </a:p>
          <a:p>
            <a:pPr marL="0" indent="0">
              <a:buNone/>
            </a:pPr>
            <a:r>
              <a:rPr lang="en-US" sz="1600" dirty="0"/>
              <a:t>git clone </a:t>
            </a:r>
            <a:r>
              <a:rPr lang="en-US" sz="1600" dirty="0">
                <a:hlinkClick r:id="rId4"/>
              </a:rPr>
              <a:t>https://github.com/argonne-lcf/ALCF_Hands_on_HPC_Workshop/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4. Access the Notebook</a:t>
            </a:r>
          </a:p>
          <a:p>
            <a:pPr marL="0" indent="0">
              <a:buNone/>
            </a:pPr>
            <a:r>
              <a:rPr lang="en-US" sz="1600" dirty="0"/>
              <a:t>Scikit-learn/Scikit-</a:t>
            </a:r>
            <a:r>
              <a:rPr lang="en-US" sz="1600" dirty="0" err="1"/>
              <a:t>learn_Intel_ext.ipynb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3B2-C176-0FA2-1903-624C5718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11148F1-1088-186B-44DA-2CD0F6C5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167"/>
            <a:ext cx="8382000" cy="526185"/>
          </a:xfrm>
        </p:spPr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endParaRPr lang="en-US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14035-C959-89CF-D2A6-9C5D09493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RAPIDS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8FD4B0-7A2C-DC16-B2E6-1A89E73CF1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>
            <a:normAutofit/>
          </a:bodyPr>
          <a:lstStyle/>
          <a:p>
            <a:r>
              <a:rPr lang="en-US" dirty="0"/>
              <a:t>A suite of open source software libraries from NVIDIA</a:t>
            </a:r>
          </a:p>
          <a:p>
            <a:r>
              <a:rPr lang="en-US" dirty="0"/>
              <a:t>Enables the execution of data science and analytics pipelines on GPUs</a:t>
            </a:r>
          </a:p>
          <a:p>
            <a:r>
              <a:rPr lang="en-US" dirty="0"/>
              <a:t>Built on NVIDIA CUDA primitives</a:t>
            </a:r>
          </a:p>
          <a:p>
            <a:r>
              <a:rPr lang="en-US" dirty="0"/>
              <a:t>Scalable with </a:t>
            </a:r>
            <a:r>
              <a:rPr lang="en-US" dirty="0" err="1"/>
              <a:t>Dask</a:t>
            </a:r>
            <a:r>
              <a:rPr lang="en-US" dirty="0"/>
              <a:t> integration </a:t>
            </a:r>
          </a:p>
          <a:p>
            <a:r>
              <a:rPr lang="en-US" sz="1600" dirty="0"/>
              <a:t>Provided with user friendly python interface</a:t>
            </a: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    </a:t>
            </a:r>
            <a:r>
              <a:rPr lang="en-US" sz="1600" i="1" dirty="0" err="1"/>
              <a:t>e.g</a:t>
            </a:r>
            <a:r>
              <a:rPr lang="en-US" sz="1600" i="1" dirty="0"/>
              <a:t> </a:t>
            </a:r>
            <a:r>
              <a:rPr lang="en-US" sz="1600" dirty="0" err="1"/>
              <a:t>cuDF</a:t>
            </a:r>
            <a:r>
              <a:rPr lang="en-US" sz="1600" dirty="0"/>
              <a:t>, </a:t>
            </a:r>
            <a:r>
              <a:rPr lang="en-US" sz="1600" dirty="0" err="1"/>
              <a:t>cuML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11691</TotalTime>
  <Words>610</Words>
  <Application>Microsoft Macintosh PowerPoint</Application>
  <PresentationFormat>On-screen Show (16:9)</PresentationFormat>
  <Paragraphs>79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System Font Regular</vt:lpstr>
      <vt:lpstr>Times New Roman</vt:lpstr>
      <vt:lpstr>Wingdings</vt:lpstr>
      <vt:lpstr>Office Theme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Okafor, Nwamaka</cp:lastModifiedBy>
  <cp:revision>39</cp:revision>
  <dcterms:created xsi:type="dcterms:W3CDTF">2024-02-05T17:42:20Z</dcterms:created>
  <dcterms:modified xsi:type="dcterms:W3CDTF">2024-10-28T10:14:15Z</dcterms:modified>
</cp:coreProperties>
</file>